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893" r:id="rId2"/>
    <p:sldId id="999" r:id="rId3"/>
    <p:sldId id="1017" r:id="rId4"/>
    <p:sldId id="1020" r:id="rId5"/>
    <p:sldId id="1022" r:id="rId6"/>
    <p:sldId id="1023" r:id="rId7"/>
    <p:sldId id="1019" r:id="rId8"/>
    <p:sldId id="1024" r:id="rId9"/>
    <p:sldId id="1028" r:id="rId10"/>
    <p:sldId id="1083" r:id="rId11"/>
    <p:sldId id="1084" r:id="rId12"/>
    <p:sldId id="1046" r:id="rId13"/>
    <p:sldId id="1085" r:id="rId14"/>
    <p:sldId id="1061" r:id="rId15"/>
    <p:sldId id="1079" r:id="rId16"/>
    <p:sldId id="1093" r:id="rId17"/>
    <p:sldId id="1094" r:id="rId18"/>
    <p:sldId id="1095" r:id="rId19"/>
    <p:sldId id="1086" r:id="rId20"/>
    <p:sldId id="1052" r:id="rId21"/>
    <p:sldId id="1087" r:id="rId22"/>
    <p:sldId id="1021" r:id="rId23"/>
    <p:sldId id="1088" r:id="rId24"/>
    <p:sldId id="1089" r:id="rId25"/>
    <p:sldId id="1090" r:id="rId26"/>
    <p:sldId id="1091" r:id="rId27"/>
    <p:sldId id="1092" r:id="rId2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92" d="100"/>
          <a:sy n="92" d="100"/>
        </p:scale>
        <p:origin x="7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BQI0P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Q0KB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5729076?marke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nsultant.ru/document/cons_doc_LAW_439909/029b63228390bf26543c0d111517c7d87a16fdfa/#dst100075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#7DO0KD" TargetMode="External"/><Relationship Id="rId2" Type="http://schemas.openxmlformats.org/officeDocument/2006/relationships/hyperlink" Target="https://docs.cntd.ru/document/1301373572#7DG0K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1301373572#7DC0K7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DK0KA" TargetMode="External"/><Relationship Id="rId2" Type="http://schemas.openxmlformats.org/officeDocument/2006/relationships/hyperlink" Target="https://docs.cntd.ru/document/1301373571#7DK0KB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058812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</a:t>
            </a: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1F3D65-5DF0-40FD-AE26-BA5E553217A4}"/>
              </a:ext>
            </a:extLst>
          </p:cNvPr>
          <p:cNvSpPr/>
          <p:nvPr/>
        </p:nvSpPr>
        <p:spPr>
          <a:xfrm>
            <a:off x="1331640" y="47029"/>
            <a:ext cx="73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Аникеева Эльвира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Дамировна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высшей квалификационной категории,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директора по УР, 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ECFD9B-4FA4-940C-7CEC-C348D16B98FD}"/>
              </a:ext>
            </a:extLst>
          </p:cNvPr>
          <p:cNvSpPr txBox="1"/>
          <p:nvPr/>
        </p:nvSpPr>
        <p:spPr>
          <a:xfrm>
            <a:off x="16913" y="723780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Основной этап. Для других категорий участников ГИА смотрим в Приказе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9A35A95-8903-428A-97C0-DACCDA0B0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1700808"/>
            <a:ext cx="7870561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D0817D-53F7-43A7-874F-1EB599704149}"/>
              </a:ext>
            </a:extLst>
          </p:cNvPr>
          <p:cNvSpPr txBox="1"/>
          <p:nvPr/>
        </p:nvSpPr>
        <p:spPr>
          <a:xfrm>
            <a:off x="48146" y="137729"/>
            <a:ext cx="16045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u="sng" dirty="0">
                <a:solidFill>
                  <a:srgbClr val="FF0000"/>
                </a:solidFill>
              </a:rPr>
              <a:t>ПРОЕКТ</a:t>
            </a:r>
          </a:p>
        </p:txBody>
      </p:sp>
    </p:spTree>
    <p:extLst>
      <p:ext uri="{BB962C8B-B14F-4D97-AF65-F5344CB8AC3E}">
        <p14:creationId xmlns:p14="http://schemas.microsoft.com/office/powerpoint/2010/main" val="278487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734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ЕГЭ: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информатике, литературе, математике профильного уровня, физике составляет 3 часа 55 минут (235 минут);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русскому языку, химии – 3 часа 30 минут (210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иностранным языкам (английский, испанский, немецкий, французский) (письменная часть) – 3 часа 10 минут (190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географии, иностранному языку (китайский) (письменная часть), математике базового уровня – 3 часа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17 минут; по иностранному языку (китайский) (устная часть) – 14 минут.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val="223208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48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для обучающихся с ОВЗ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4A9C42-9BCA-9340-1002-0B78E39B5E6D}"/>
              </a:ext>
            </a:extLst>
          </p:cNvPr>
          <p:cNvSpPr txBox="1"/>
          <p:nvPr/>
        </p:nvSpPr>
        <p:spPr>
          <a:xfrm>
            <a:off x="791580" y="5373216"/>
            <a:ext cx="77768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УКАЗАННЫМИ ДОКУМЕНТАМИ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</a:t>
            </a:r>
            <a:r>
              <a:rPr lang="ru-RU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ЗАВУЧУ</a:t>
            </a:r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ЛИЧНО, ВСЕ ВОПРОСЫ РЕШАЕМ В ИНДИВВИДУАЛЬНОМ ПОРЯДКЕ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102CE-3445-7675-978A-135050E88532}"/>
              </a:ext>
            </a:extLst>
          </p:cNvPr>
          <p:cNvSpPr txBox="1"/>
          <p:nvPr/>
        </p:nvSpPr>
        <p:spPr>
          <a:xfrm>
            <a:off x="413538" y="1340768"/>
            <a:ext cx="85329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ГИА по желанию проводится в форме ЕГЭ. При этом допускается сочетание форм проведения ГИА (ЕГЭ и ГВЭ).</a:t>
            </a:r>
          </a:p>
          <a:p>
            <a:pPr algn="just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подаче заявления предъявляют оригинал или заверенную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копию рекомендаций психолого-медико-педагогической комисси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(далее - ПМПК), а обучающиеся-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дети-инвалиды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инвалиды (в т.ч. экстерны)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оригинал или заверенную копию справки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 (далее - справка, подтверждающая инвалидность), а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также оригинал или заверенную копию рекомендаций ПМПК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случаях, установленных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60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444444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396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сочинение (изложение)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105389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сочинения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04.12.2024г.</a:t>
            </a:r>
          </a:p>
          <a:p>
            <a:r>
              <a:rPr lang="ru-RU" sz="3200" dirty="0"/>
              <a:t>Время написания: 3ч. 55 мин.</a:t>
            </a:r>
          </a:p>
          <a:p>
            <a:endParaRPr lang="ru-RU" sz="3200" dirty="0"/>
          </a:p>
          <a:p>
            <a:pPr algn="ctr"/>
            <a:r>
              <a:rPr lang="ru-RU" sz="3200" i="1" dirty="0"/>
              <a:t>Даты пересдачи: 5февраля, 2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val="56411944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8100B7-1197-9133-416D-2D0569D1DC58}"/>
              </a:ext>
            </a:extLst>
          </p:cNvPr>
          <p:cNvSpPr txBox="1"/>
          <p:nvPr/>
        </p:nvSpPr>
        <p:spPr>
          <a:xfrm>
            <a:off x="252745" y="908720"/>
            <a:ext cx="86769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проведения итогового сочинения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(изложения):</a:t>
            </a:r>
          </a:p>
          <a:p>
            <a:pPr algn="just" fontAlgn="base"/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D555D-BFC8-145E-4CDC-545DB91F0528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3224462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проверки итогового сочинения (изложения) является "зачет" или "незачет".</a:t>
            </a:r>
          </a:p>
          <a:p>
            <a:pPr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подпунктом 3 пункта 20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- не позднее чем через восемь календарных дней с даты проведения итогового сочинения (изложения).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8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9C37CB3-2FC1-4739-BF16-4036EF677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10616"/>
            <a:ext cx="5112568" cy="551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8A9589-FEC5-499F-9F4D-BF26FCC1CC7B}"/>
              </a:ext>
            </a:extLst>
          </p:cNvPr>
          <p:cNvSpPr/>
          <p:nvPr/>
        </p:nvSpPr>
        <p:spPr>
          <a:xfrm>
            <a:off x="5367390" y="7028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https://docs.cntd.ru/document/1305729076?marker</a:t>
            </a:r>
            <a:r>
              <a:rPr lang="ru-RU" sz="12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957681-5C2B-4E0F-A782-74F1A71C1B11}"/>
              </a:ext>
            </a:extLst>
          </p:cNvPr>
          <p:cNvSpPr txBox="1"/>
          <p:nvPr/>
        </p:nvSpPr>
        <p:spPr>
          <a:xfrm>
            <a:off x="-108520" y="217247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</a:t>
            </a:r>
          </a:p>
        </p:txBody>
      </p:sp>
    </p:spTree>
    <p:extLst>
      <p:ext uri="{BB962C8B-B14F-4D97-AF65-F5344CB8AC3E}">
        <p14:creationId xmlns:p14="http://schemas.microsoft.com/office/powerpoint/2010/main" val="98770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EAABEA-4A6B-4E3C-9BA5-C730728535CA}"/>
              </a:ext>
            </a:extLst>
          </p:cNvPr>
          <p:cNvSpPr/>
          <p:nvPr/>
        </p:nvSpPr>
        <p:spPr>
          <a:xfrm>
            <a:off x="251520" y="764704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5. Дополнить пунктами 97_1-97_3 следующего содержания: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"97_1. Участники ГИА вправе в дополнительные дни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один раз пересдать ЕГЭ по одному учебному предмету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58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727D22-4D05-4656-B3E9-C0E9B3954576}"/>
              </a:ext>
            </a:extLst>
          </p:cNvPr>
          <p:cNvSpPr/>
          <p:nvPr/>
        </p:nvSpPr>
        <p:spPr>
          <a:xfrm>
            <a:off x="359532" y="7513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97_2. Участники ГИА, указанные в пункте 97_1 Порядка, подают в ГЭК заявления с указанием пересдаваемого учебного предмета ЕГЭ.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пересдачи участниками ГИА, указанными в абзаце втором пункта 97_1 Порядка, ЕГЭ по математике в заявлении указывается также уровень (базовый или профильный) пересдаваемого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Указанные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заявления подаются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участниками ГИА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не ранее шести рабочих дней и не позднее двух рабочих дней до дня экзамена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, пересдаваемого в дополнительный день.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97_3. В случаях, установленных пунктом 97_1 Порядка,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предыдущий результат ЕГЭ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аннулируется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решением председателя ГЭК.".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14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09FCAE-B34A-687B-7C49-6C335FACF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62466"/>
            <a:ext cx="5041332" cy="468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5076895" y="2694740"/>
            <a:ext cx="46068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13BEAF-BEEC-26B0-F2B4-6F4E1F908226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-9</a:t>
            </a:r>
          </a:p>
        </p:txBody>
      </p:sp>
    </p:spTree>
    <p:extLst>
      <p:ext uri="{BB962C8B-B14F-4D97-AF65-F5344CB8AC3E}">
        <p14:creationId xmlns:p14="http://schemas.microsoft.com/office/powerpoint/2010/main" val="386409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 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0F243-F8E9-575A-2E9C-8570A2FB6C81}"/>
              </a:ext>
            </a:extLst>
          </p:cNvPr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основных образовательных программ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основного общего и среднего 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основных профессиональных образовательных программ,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обязательной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BB5E6-1380-0328-C3A4-D48439486C5A}"/>
              </a:ext>
            </a:extLst>
          </p:cNvPr>
          <p:cNvSpPr txBox="1"/>
          <p:nvPr/>
        </p:nvSpPr>
        <p:spPr>
          <a:xfrm>
            <a:off x="406841" y="3928109"/>
            <a:ext cx="85525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имеющих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государственную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аккредитацию основных образовательных программ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государственной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4C40325-D62A-4B74-B568-6B32C130D2B8}"/>
              </a:ext>
            </a:extLst>
          </p:cNvPr>
          <p:cNvSpPr/>
          <p:nvPr/>
        </p:nvSpPr>
        <p:spPr>
          <a:xfrm>
            <a:off x="2636252" y="6135377"/>
            <a:ext cx="6527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Об особенностях итоговой аттестации в организациях, осуществляющих образовательную деятельность, расположенных на территориях ДНР, ЛНР, Запорожской и Херсонской областей, см. 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ст. 5</a:t>
            </a:r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 ФЗ от 17.02.2023 N 19-ФЗ.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5977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341205" y="1268760"/>
            <a:ext cx="86056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7. К ГИА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лица, указанные в </a:t>
            </a:r>
            <a:r>
              <a:rPr lang="ru-RU" sz="28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экстернов):</a:t>
            </a:r>
            <a:endParaRPr lang="ru-RU" sz="2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"зачет" за итоговое собеседование по русскому языку.</a:t>
            </a:r>
            <a:endParaRPr lang="ru-RU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9D2AD-54F6-E17D-34A5-5B2F8C99BDA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777853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8. ГИА в форме ОГЭ и (или) ГВЭ включает в себя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четыре экзамена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следующим учебным предметам: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Учебные предметы 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французский, немецкий и испанский),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 (если изучали).</a:t>
            </a:r>
            <a:endParaRPr lang="ru-RU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875E4-E78B-6FB3-321A-B28A8DB9A771}"/>
              </a:ext>
            </a:extLst>
          </p:cNvPr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effectLst/>
                <a:latin typeface="Arial" panose="020B0604020202020204" pitchFamily="34" charset="0"/>
              </a:rPr>
              <a:t>Для участников ГИА с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ограниченными возможностями здоровья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, участников ГИА -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детей-инвалидов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и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 их желанию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проводится только по обязательным учебным предметам (далее - участники ГИА, проходящие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только по обязательным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учебным предметам).</a:t>
            </a:r>
            <a:endParaRPr lang="ru-RU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3B9E08-4417-9B90-2F9E-1029C2D676E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118238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305526" y="1376189"/>
            <a:ext cx="853294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учебных предметов,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9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ГИА (далее - заявления об участии в ГИА) подаются </a:t>
            </a:r>
          </a:p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марта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включительно: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377534" y="3778968"/>
            <a:ext cx="838893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4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-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образовательные организации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указанные лица осваивают образовательные программы основного общего образования;</a:t>
            </a: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5E809-76F2-BE18-684D-133681E5553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2496414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611560" y="1052736"/>
            <a:ext cx="3312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 проводится в досрочный, основной и дополнительный периоды. В каждом из периодов проведения ГИА предусматриваются резервные сроки.</a:t>
            </a:r>
            <a:endParaRPr lang="ru-RU" sz="1000" i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F2EDC5-75D9-8668-9D3E-F256AB0FEF4A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3E50CD-8AA8-0086-4266-B815277B066D}"/>
              </a:ext>
            </a:extLst>
          </p:cNvPr>
          <p:cNvSpPr txBox="1"/>
          <p:nvPr/>
        </p:nvSpPr>
        <p:spPr>
          <a:xfrm>
            <a:off x="4255622" y="788633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FF0000"/>
                </a:solidFill>
              </a:rPr>
              <a:t>ПРОЕКТ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2C3B0E-0FDD-DB31-BEC4-16351C5F9182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DF013E-B77F-4302-AEAB-56FAB69EE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47" y="1743200"/>
            <a:ext cx="5144218" cy="5058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5933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-966194" y="77449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</a:rPr>
              <a:t>ПРОЕКТ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6A4420-543B-401D-9358-82199764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84784"/>
            <a:ext cx="8170629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68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428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литературе, математике, русскому языку составляет 3 часа 55 минут (235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физике, химии – 3 часа (180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географии, информатике – 2 часа 30 минут (150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(письменная часть) – 2 часа (120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15 минут.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val="191058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900815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собеседования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12.02.2025г.</a:t>
            </a:r>
          </a:p>
          <a:p>
            <a:r>
              <a:rPr lang="ru-RU" sz="3200" dirty="0"/>
              <a:t>Время написания: 15 мин.</a:t>
            </a:r>
          </a:p>
          <a:p>
            <a:endParaRPr lang="ru-RU" sz="3200" dirty="0"/>
          </a:p>
          <a:p>
            <a:pPr algn="ctr"/>
            <a:r>
              <a:rPr lang="ru-RU" sz="2800" i="1" dirty="0"/>
              <a:t>Даты пересдачи: 12 марта, 21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val="1174151021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AFB4E-CE9B-AD1D-5354-6F67DAD2CC93}"/>
              </a:ext>
            </a:extLst>
          </p:cNvPr>
          <p:cNvSpPr txBox="1"/>
          <p:nvPr/>
        </p:nvSpPr>
        <p:spPr>
          <a:xfrm>
            <a:off x="305526" y="1233360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BA77C2-F64C-A42D-0825-B7271F91351C}"/>
              </a:ext>
            </a:extLst>
          </p:cNvPr>
          <p:cNvSpPr txBox="1"/>
          <p:nvPr/>
        </p:nvSpPr>
        <p:spPr>
          <a:xfrm>
            <a:off x="430932" y="3864849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1ABB2C-C7C8-A7A8-3B30-ADA19128DC73}"/>
              </a:ext>
            </a:extLst>
          </p:cNvPr>
          <p:cNvSpPr txBox="1"/>
          <p:nvPr/>
        </p:nvSpPr>
        <p:spPr>
          <a:xfrm>
            <a:off x="6262559" y="2803020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24A86-2DAB-AA95-6D81-67B5EFB52B3E}"/>
              </a:ext>
            </a:extLst>
          </p:cNvPr>
          <p:cNvSpPr txBox="1"/>
          <p:nvPr/>
        </p:nvSpPr>
        <p:spPr>
          <a:xfrm>
            <a:off x="467544" y="212545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К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допускается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95DC2-EF2C-B759-2F67-0D450D219AC5}"/>
              </a:ext>
            </a:extLst>
          </p:cNvPr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Обучающиеся,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прошедшие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получившие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государственной итоговой аттестации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неудовлетворительные результаты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вправе пройти государственную итоговую аттестацию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сроки, определяемые порядком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0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Государственная итоговая аттестация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0ADA0C7B-D515-0EED-9433-6540FECF1ABD}"/>
              </a:ext>
            </a:extLst>
          </p:cNvPr>
          <p:cNvSpPr/>
          <p:nvPr/>
        </p:nvSpPr>
        <p:spPr>
          <a:xfrm>
            <a:off x="2123728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C348DC72-AAAD-F472-504F-BAE3DEA428EA}"/>
              </a:ext>
            </a:extLst>
          </p:cNvPr>
          <p:cNvSpPr/>
          <p:nvPr/>
        </p:nvSpPr>
        <p:spPr>
          <a:xfrm>
            <a:off x="6363816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37FF38-6FE4-41D8-95CA-F2AFAF04417F}"/>
              </a:ext>
            </a:extLst>
          </p:cNvPr>
          <p:cNvSpPr/>
          <p:nvPr/>
        </p:nvSpPr>
        <p:spPr>
          <a:xfrm>
            <a:off x="1295636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6F6210-67D6-40A0-C955-8704CC5936AB}"/>
              </a:ext>
            </a:extLst>
          </p:cNvPr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1EA4C-2753-9847-0694-02A3B382CB33}"/>
              </a:ext>
            </a:extLst>
          </p:cNvPr>
          <p:cNvSpPr txBox="1"/>
          <p:nvPr/>
        </p:nvSpPr>
        <p:spPr>
          <a:xfrm>
            <a:off x="1403648" y="14296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9 класс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6E1C80-7C53-D801-E992-AE5D854F8FBD}"/>
              </a:ext>
            </a:extLst>
          </p:cNvPr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11 класс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4AE0EA-0A86-6592-0E2F-2AC82CDE43FD}"/>
              </a:ext>
            </a:extLst>
          </p:cNvPr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6128A9-C703-AA75-3BF6-DD47B7FD2166}"/>
              </a:ext>
            </a:extLst>
          </p:cNvPr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https://docs.cntd.ru/document/1301373571</a:t>
            </a:r>
            <a:r>
              <a:rPr lang="ru-RU" sz="1600" dirty="0"/>
              <a:t>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87BD09B-DBF3-BB15-15D0-27B1767A99B4}"/>
              </a:ext>
            </a:extLst>
          </p:cNvPr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C32EAF-1509-AC6E-453F-E81F48F8F4DE}"/>
              </a:ext>
            </a:extLst>
          </p:cNvPr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34B703-73B6-E425-A3B9-5DFAD0F3FD6F}"/>
              </a:ext>
            </a:extLst>
          </p:cNvPr>
          <p:cNvSpPr txBox="1"/>
          <p:nvPr/>
        </p:nvSpPr>
        <p:spPr>
          <a:xfrm>
            <a:off x="431540" y="5483941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0C8E26-B513-3DC3-75FF-9E3C3BB8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23" y="2054011"/>
            <a:ext cx="4188202" cy="22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DDE209A-6A86-7EF4-C162-E670AFA4A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889" y="2054010"/>
            <a:ext cx="4398153" cy="2211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C47F8E7-2059-8267-B22E-D01E628B429F}"/>
              </a:ext>
            </a:extLst>
          </p:cNvPr>
          <p:cNvSpPr txBox="1"/>
          <p:nvPr/>
        </p:nvSpPr>
        <p:spPr>
          <a:xfrm>
            <a:off x="6263680" y="461120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(с изменениями на 12 апреля 2024 года)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96CAF9-1F1C-E688-282F-D4A64DA40A24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83DE6E-7E31-45CF-AA39-D3637B733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2815"/>
            <a:ext cx="4176464" cy="4879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4B8445-EB77-6428-7DC0-7E7AFB69351D}"/>
              </a:ext>
            </a:extLst>
          </p:cNvPr>
          <p:cNvSpPr txBox="1"/>
          <p:nvPr/>
        </p:nvSpPr>
        <p:spPr>
          <a:xfrm>
            <a:off x="4499992" y="2420888"/>
            <a:ext cx="460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https://docs.cntd.ru/document/1301373571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22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404428" y="90287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220977D-29B4-B4D9-7241-462B75C215A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4185" y="1940982"/>
            <a:ext cx="856895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sz="2400" dirty="0"/>
              <a:t>8.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К ГИА допускаются лица, указанные в </a:t>
            </a:r>
            <a:r>
              <a:rPr lang="ru-RU" sz="2400" b="0" i="0" u="sng" dirty="0">
                <a:effectLst/>
                <a:hlinkClick r:id="rId2"/>
              </a:rPr>
              <a:t>пункте 7 Порядка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 (за исключением экстернов),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не имеющие академической задолженности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в полном объеме выполнившие учебный план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</a:rPr>
              <a:t>а также имеющие результат </a:t>
            </a:r>
            <a:r>
              <a:rPr lang="ru-RU" sz="2400" b="0" i="0" dirty="0">
                <a:solidFill>
                  <a:srgbClr val="FF0000"/>
                </a:solidFill>
                <a:effectLst/>
              </a:rPr>
              <a:t>"зачет" за итоговое сочинение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(изложение)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ABE3AAC5-6734-4226-46F2-CC253161528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0410571" y="280434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6A04A5-95C8-301F-58B4-4FBD2D596AEB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195546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6874" y="26064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ГИА проводится: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 (базового и профильного уровней) </a:t>
            </a:r>
            <a:r>
              <a:rPr lang="ru-RU" sz="14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Э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кзамены на добровольной основе (для поступления в вузы):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немецкий, французский, испанский и китайский),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литература.</a:t>
            </a:r>
            <a:endParaRPr lang="ru-RU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AA6BA7-86D8-16B1-71EC-D39D27936A35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374361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287524" y="1124744"/>
            <a:ext cx="853294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10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экзаменах (далее - заявления об участии в экзаменах) подаются </a:t>
            </a:r>
            <a:r>
              <a:rPr lang="ru-RU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февраля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включительно: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458126" y="4077072"/>
            <a:ext cx="822774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обучающимися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4B2538-DA9A-1493-DD6D-6350382CB56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67316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6115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251564" y="1042220"/>
            <a:ext cx="40611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Экзамены проводятся в досрочный, основной и дополнительный периоды. В каждом из периодов проведения экзаменов предусматриваются резервные сроки.</a:t>
            </a:r>
            <a:endParaRPr lang="ru-RU" sz="1000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004048" y="326427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en-US" sz="2200" b="1" dirty="0">
              <a:solidFill>
                <a:srgbClr val="FF0000"/>
              </a:solidFill>
            </a:endParaRPr>
          </a:p>
          <a:p>
            <a:pPr algn="ctr"/>
            <a:r>
              <a:rPr lang="ru-RU" sz="2200" b="1" u="sng" dirty="0">
                <a:solidFill>
                  <a:srgbClr val="FF0000"/>
                </a:solidFill>
              </a:rPr>
              <a:t>ПРОЕКТ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F8F11-7A93-5558-0979-326047369F81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F482B3-83A1-4B26-A9C8-0ECF621CC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59" y="1738437"/>
            <a:ext cx="5163271" cy="5068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8293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39341</TotalTime>
  <Words>2403</Words>
  <Application>Microsoft Office PowerPoint</Application>
  <PresentationFormat>Экран (4:3)</PresentationFormat>
  <Paragraphs>213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Futura</vt:lpstr>
      <vt:lpstr>PT Sans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Илья Аникеев</cp:lastModifiedBy>
  <cp:revision>1273</cp:revision>
  <cp:lastPrinted>2020-09-26T10:10:14Z</cp:lastPrinted>
  <dcterms:created xsi:type="dcterms:W3CDTF">2013-02-06T07:02:31Z</dcterms:created>
  <dcterms:modified xsi:type="dcterms:W3CDTF">2024-10-21T05:54:03Z</dcterms:modified>
</cp:coreProperties>
</file>